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ice" panose="020B0604020202020204" charset="0"/>
      <p:regular r:id="rId13"/>
    </p:embeddedFont>
    <p:embeddedFont>
      <p:font typeface="Lora"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95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731175"/>
            <a:ext cx="4919305" cy="2767132"/>
          </a:xfrm>
          <a:prstGeom prst="rect">
            <a:avLst/>
          </a:prstGeom>
        </p:spPr>
      </p:pic>
      <p:sp>
        <p:nvSpPr>
          <p:cNvPr id="4" name="Text 0"/>
          <p:cNvSpPr/>
          <p:nvPr/>
        </p:nvSpPr>
        <p:spPr>
          <a:xfrm>
            <a:off x="793790" y="899517"/>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233E32"/>
                </a:solidFill>
                <a:latin typeface="Alice" pitchFamily="34" charset="0"/>
                <a:ea typeface="Alice" pitchFamily="34" charset="-122"/>
                <a:cs typeface="Alice" pitchFamily="34" charset="-120"/>
              </a:rPr>
              <a:t>Blockchain Technology: Transforming the Digital Landscape</a:t>
            </a:r>
            <a:endParaRPr lang="en-US" sz="6150" dirty="0"/>
          </a:p>
        </p:txBody>
      </p:sp>
      <p:sp>
        <p:nvSpPr>
          <p:cNvPr id="5" name="Text 1"/>
          <p:cNvSpPr/>
          <p:nvPr/>
        </p:nvSpPr>
        <p:spPr>
          <a:xfrm>
            <a:off x="793790" y="5152549"/>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Blockchain is a revolutionary technology transforming various industries. It is a decentralized, secure, and transparent ledger that records transactions in a secure and permanent manner. It is used in cryptocurrencies, but its applications extend far beyond finance. This presentation explores the fundamentals of blockchain, its applications, and its potential to reshape our digital world.</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463534"/>
            <a:ext cx="6307693"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The Future of Blockchain</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Blockchain technology is still evolving and its potential applications are vast. As it continues to develop, we can expect to see its impact across various industries, transforming the way we conduct business, manage information, and interact with the digital world.</a:t>
            </a:r>
            <a:endParaRPr lang="en-US" sz="1750" dirty="0"/>
          </a:p>
        </p:txBody>
      </p:sp>
      <p:sp>
        <p:nvSpPr>
          <p:cNvPr id="5" name="Rectangle: Rounded Corners 4">
            <a:extLst>
              <a:ext uri="{FF2B5EF4-FFF2-40B4-BE49-F238E27FC236}">
                <a16:creationId xmlns:a16="http://schemas.microsoft.com/office/drawing/2014/main" id="{BB3D0424-553B-0F44-3A20-1E154037ACFA}"/>
              </a:ext>
            </a:extLst>
          </p:cNvPr>
          <p:cNvSpPr/>
          <p:nvPr/>
        </p:nvSpPr>
        <p:spPr>
          <a:xfrm>
            <a:off x="12726186" y="7569604"/>
            <a:ext cx="1809946" cy="6504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4410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What is Blockchain?</a:t>
            </a:r>
            <a:endParaRPr lang="en-US" sz="4450" dirty="0"/>
          </a:p>
        </p:txBody>
      </p:sp>
      <p:sp>
        <p:nvSpPr>
          <p:cNvPr id="4" name="Shape 1"/>
          <p:cNvSpPr/>
          <p:nvPr/>
        </p:nvSpPr>
        <p:spPr>
          <a:xfrm>
            <a:off x="793790" y="2493050"/>
            <a:ext cx="3664863" cy="2395657"/>
          </a:xfrm>
          <a:prstGeom prst="roundRect">
            <a:avLst>
              <a:gd name="adj" fmla="val 1420"/>
            </a:avLst>
          </a:prstGeom>
          <a:solidFill>
            <a:srgbClr val="F0EDE6"/>
          </a:solidFill>
          <a:ln/>
        </p:spPr>
      </p:sp>
      <p:sp>
        <p:nvSpPr>
          <p:cNvPr id="5" name="Text 2"/>
          <p:cNvSpPr/>
          <p:nvPr/>
        </p:nvSpPr>
        <p:spPr>
          <a:xfrm>
            <a:off x="1020604"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Distributed Ledger</a:t>
            </a:r>
            <a:endParaRPr lang="en-US" sz="2200" dirty="0"/>
          </a:p>
        </p:txBody>
      </p:sp>
      <p:sp>
        <p:nvSpPr>
          <p:cNvPr id="6" name="Text 3"/>
          <p:cNvSpPr/>
          <p:nvPr/>
        </p:nvSpPr>
        <p:spPr>
          <a:xfrm>
            <a:off x="1020604"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 shared database distributed across multiple computers, ensuring data integrity and transparency.</a:t>
            </a:r>
            <a:endParaRPr lang="en-US" sz="1750" dirty="0"/>
          </a:p>
        </p:txBody>
      </p:sp>
      <p:sp>
        <p:nvSpPr>
          <p:cNvPr id="7" name="Shape 4"/>
          <p:cNvSpPr/>
          <p:nvPr/>
        </p:nvSpPr>
        <p:spPr>
          <a:xfrm>
            <a:off x="4685467" y="2493050"/>
            <a:ext cx="3664863" cy="2395657"/>
          </a:xfrm>
          <a:prstGeom prst="roundRect">
            <a:avLst>
              <a:gd name="adj" fmla="val 1420"/>
            </a:avLst>
          </a:prstGeom>
          <a:solidFill>
            <a:srgbClr val="F0EDE6"/>
          </a:solidFill>
          <a:ln/>
        </p:spPr>
      </p:sp>
      <p:sp>
        <p:nvSpPr>
          <p:cNvPr id="8" name="Text 5"/>
          <p:cNvSpPr/>
          <p:nvPr/>
        </p:nvSpPr>
        <p:spPr>
          <a:xfrm>
            <a:off x="4912281"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Decentralized</a:t>
            </a:r>
            <a:endParaRPr lang="en-US" sz="2200" dirty="0"/>
          </a:p>
        </p:txBody>
      </p:sp>
      <p:sp>
        <p:nvSpPr>
          <p:cNvPr id="9" name="Text 6"/>
          <p:cNvSpPr/>
          <p:nvPr/>
        </p:nvSpPr>
        <p:spPr>
          <a:xfrm>
            <a:off x="4912281"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No single entity controls the network, promoting trust and eliminating reliance on intermediaries.</a:t>
            </a:r>
            <a:endParaRPr lang="en-US" sz="1750" dirty="0"/>
          </a:p>
        </p:txBody>
      </p:sp>
      <p:sp>
        <p:nvSpPr>
          <p:cNvPr id="10" name="Shape 7"/>
          <p:cNvSpPr/>
          <p:nvPr/>
        </p:nvSpPr>
        <p:spPr>
          <a:xfrm>
            <a:off x="793790" y="5115520"/>
            <a:ext cx="7556421" cy="1669852"/>
          </a:xfrm>
          <a:prstGeom prst="roundRect">
            <a:avLst>
              <a:gd name="adj" fmla="val 2038"/>
            </a:avLst>
          </a:prstGeom>
          <a:solidFill>
            <a:srgbClr val="F0EDE6"/>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Immutable Records</a:t>
            </a:r>
            <a:endParaRPr lang="en-US" sz="2200" dirty="0"/>
          </a:p>
        </p:txBody>
      </p:sp>
      <p:sp>
        <p:nvSpPr>
          <p:cNvPr id="12" name="Text 9"/>
          <p:cNvSpPr/>
          <p:nvPr/>
        </p:nvSpPr>
        <p:spPr>
          <a:xfrm>
            <a:off x="1020604" y="58327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Transactions are recorded chronologically and cannot be altered, providing a permanent and auditable history.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0057" y="537448"/>
            <a:ext cx="6179106" cy="610433"/>
          </a:xfrm>
          <a:prstGeom prst="rect">
            <a:avLst/>
          </a:prstGeom>
          <a:noFill/>
          <a:ln/>
        </p:spPr>
        <p:txBody>
          <a:bodyPr wrap="none" lIns="0" tIns="0" rIns="0" bIns="0" rtlCol="0" anchor="t"/>
          <a:lstStyle/>
          <a:p>
            <a:pPr marL="0" indent="0">
              <a:lnSpc>
                <a:spcPts val="4800"/>
              </a:lnSpc>
              <a:buNone/>
            </a:pPr>
            <a:r>
              <a:rPr lang="en-US" sz="3800" dirty="0">
                <a:solidFill>
                  <a:srgbClr val="233E32"/>
                </a:solidFill>
                <a:latin typeface="Alice" pitchFamily="34" charset="0"/>
                <a:ea typeface="Alice" pitchFamily="34" charset="-122"/>
                <a:cs typeface="Alice" pitchFamily="34" charset="-120"/>
              </a:rPr>
              <a:t>How Does Blockchain Work?</a:t>
            </a:r>
            <a:endParaRPr lang="en-US" sz="3800" dirty="0"/>
          </a:p>
        </p:txBody>
      </p:sp>
      <p:pic>
        <p:nvPicPr>
          <p:cNvPr id="4" name="Image 1" descr="preencoded.png"/>
          <p:cNvPicPr>
            <a:picLocks noChangeAspect="1"/>
          </p:cNvPicPr>
          <p:nvPr/>
        </p:nvPicPr>
        <p:blipFill>
          <a:blip r:embed="rId4"/>
          <a:stretch>
            <a:fillRect/>
          </a:stretch>
        </p:blipFill>
        <p:spPr>
          <a:xfrm>
            <a:off x="6170057" y="1440894"/>
            <a:ext cx="976670" cy="1562814"/>
          </a:xfrm>
          <a:prstGeom prst="rect">
            <a:avLst/>
          </a:prstGeom>
        </p:spPr>
      </p:pic>
      <p:sp>
        <p:nvSpPr>
          <p:cNvPr id="5" name="Text 1"/>
          <p:cNvSpPr/>
          <p:nvPr/>
        </p:nvSpPr>
        <p:spPr>
          <a:xfrm>
            <a:off x="7439739" y="1636157"/>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Transaction Request</a:t>
            </a:r>
            <a:endParaRPr lang="en-US" sz="1900" dirty="0"/>
          </a:p>
        </p:txBody>
      </p:sp>
      <p:sp>
        <p:nvSpPr>
          <p:cNvPr id="6" name="Text 2"/>
          <p:cNvSpPr/>
          <p:nvPr/>
        </p:nvSpPr>
        <p:spPr>
          <a:xfrm>
            <a:off x="7439739" y="2058472"/>
            <a:ext cx="6507004" cy="312539"/>
          </a:xfrm>
          <a:prstGeom prst="rect">
            <a:avLst/>
          </a:prstGeom>
          <a:noFill/>
          <a:ln/>
        </p:spPr>
        <p:txBody>
          <a:bodyPr wrap="non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A transaction is initiated and broadcast to the network.</a:t>
            </a:r>
            <a:endParaRPr lang="en-US" sz="1500" dirty="0"/>
          </a:p>
        </p:txBody>
      </p:sp>
      <p:pic>
        <p:nvPicPr>
          <p:cNvPr id="7" name="Image 2" descr="preencoded.png"/>
          <p:cNvPicPr>
            <a:picLocks noChangeAspect="1"/>
          </p:cNvPicPr>
          <p:nvPr/>
        </p:nvPicPr>
        <p:blipFill>
          <a:blip r:embed="rId5"/>
          <a:stretch>
            <a:fillRect/>
          </a:stretch>
        </p:blipFill>
        <p:spPr>
          <a:xfrm>
            <a:off x="6170057" y="3003709"/>
            <a:ext cx="976670" cy="1562814"/>
          </a:xfrm>
          <a:prstGeom prst="rect">
            <a:avLst/>
          </a:prstGeom>
        </p:spPr>
      </p:pic>
      <p:sp>
        <p:nvSpPr>
          <p:cNvPr id="8" name="Text 3"/>
          <p:cNvSpPr/>
          <p:nvPr/>
        </p:nvSpPr>
        <p:spPr>
          <a:xfrm>
            <a:off x="7439739" y="3198971"/>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Verification</a:t>
            </a:r>
            <a:endParaRPr lang="en-US" sz="1900" dirty="0"/>
          </a:p>
        </p:txBody>
      </p:sp>
      <p:sp>
        <p:nvSpPr>
          <p:cNvPr id="9" name="Text 4"/>
          <p:cNvSpPr/>
          <p:nvPr/>
        </p:nvSpPr>
        <p:spPr>
          <a:xfrm>
            <a:off x="7439739" y="3621286"/>
            <a:ext cx="6507004" cy="625078"/>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Nodes on the network verify the transaction using cryptographic algorithms.</a:t>
            </a:r>
            <a:endParaRPr lang="en-US" sz="1500" dirty="0"/>
          </a:p>
        </p:txBody>
      </p:sp>
      <p:pic>
        <p:nvPicPr>
          <p:cNvPr id="10" name="Image 3" descr="preencoded.png"/>
          <p:cNvPicPr>
            <a:picLocks noChangeAspect="1"/>
          </p:cNvPicPr>
          <p:nvPr/>
        </p:nvPicPr>
        <p:blipFill>
          <a:blip r:embed="rId6"/>
          <a:stretch>
            <a:fillRect/>
          </a:stretch>
        </p:blipFill>
        <p:spPr>
          <a:xfrm>
            <a:off x="6170057" y="4566523"/>
            <a:ext cx="976670" cy="1562814"/>
          </a:xfrm>
          <a:prstGeom prst="rect">
            <a:avLst/>
          </a:prstGeom>
        </p:spPr>
      </p:pic>
      <p:sp>
        <p:nvSpPr>
          <p:cNvPr id="11" name="Text 5"/>
          <p:cNvSpPr/>
          <p:nvPr/>
        </p:nvSpPr>
        <p:spPr>
          <a:xfrm>
            <a:off x="7439739" y="4761786"/>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Block Creation</a:t>
            </a:r>
            <a:endParaRPr lang="en-US" sz="1900" dirty="0"/>
          </a:p>
        </p:txBody>
      </p:sp>
      <p:sp>
        <p:nvSpPr>
          <p:cNvPr id="12" name="Text 6"/>
          <p:cNvSpPr/>
          <p:nvPr/>
        </p:nvSpPr>
        <p:spPr>
          <a:xfrm>
            <a:off x="7439739" y="5184100"/>
            <a:ext cx="6507004" cy="625078"/>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Verified transactions are grouped into blocks and added to the blockchain.</a:t>
            </a:r>
            <a:endParaRPr lang="en-US" sz="1500" dirty="0"/>
          </a:p>
        </p:txBody>
      </p:sp>
      <p:pic>
        <p:nvPicPr>
          <p:cNvPr id="13" name="Image 4" descr="preencoded.png"/>
          <p:cNvPicPr>
            <a:picLocks noChangeAspect="1"/>
          </p:cNvPicPr>
          <p:nvPr/>
        </p:nvPicPr>
        <p:blipFill>
          <a:blip r:embed="rId7"/>
          <a:stretch>
            <a:fillRect/>
          </a:stretch>
        </p:blipFill>
        <p:spPr>
          <a:xfrm>
            <a:off x="6170057" y="6129338"/>
            <a:ext cx="976670" cy="1562814"/>
          </a:xfrm>
          <a:prstGeom prst="rect">
            <a:avLst/>
          </a:prstGeom>
        </p:spPr>
      </p:pic>
      <p:sp>
        <p:nvSpPr>
          <p:cNvPr id="14" name="Text 7"/>
          <p:cNvSpPr/>
          <p:nvPr/>
        </p:nvSpPr>
        <p:spPr>
          <a:xfrm>
            <a:off x="7439739" y="6324600"/>
            <a:ext cx="2441853" cy="305157"/>
          </a:xfrm>
          <a:prstGeom prst="rect">
            <a:avLst/>
          </a:prstGeom>
          <a:noFill/>
          <a:ln/>
        </p:spPr>
        <p:txBody>
          <a:bodyPr wrap="none" lIns="0" tIns="0" rIns="0" bIns="0" rtlCol="0" anchor="t"/>
          <a:lstStyle/>
          <a:p>
            <a:pPr marL="0" indent="0" algn="l">
              <a:lnSpc>
                <a:spcPts val="2400"/>
              </a:lnSpc>
              <a:buNone/>
            </a:pPr>
            <a:r>
              <a:rPr lang="en-US" sz="1900" dirty="0">
                <a:solidFill>
                  <a:srgbClr val="2C2821"/>
                </a:solidFill>
                <a:latin typeface="Alice" pitchFamily="34" charset="0"/>
                <a:ea typeface="Alice" pitchFamily="34" charset="-122"/>
                <a:cs typeface="Alice" pitchFamily="34" charset="-120"/>
              </a:rPr>
              <a:t>Chain Extension</a:t>
            </a:r>
            <a:endParaRPr lang="en-US" sz="1900" dirty="0"/>
          </a:p>
        </p:txBody>
      </p:sp>
      <p:sp>
        <p:nvSpPr>
          <p:cNvPr id="15" name="Text 8"/>
          <p:cNvSpPr/>
          <p:nvPr/>
        </p:nvSpPr>
        <p:spPr>
          <a:xfrm>
            <a:off x="7439739" y="6746915"/>
            <a:ext cx="6507004" cy="625078"/>
          </a:xfrm>
          <a:prstGeom prst="rect">
            <a:avLst/>
          </a:prstGeom>
          <a:noFill/>
          <a:ln/>
        </p:spPr>
        <p:txBody>
          <a:bodyPr wrap="square" lIns="0" tIns="0" rIns="0" bIns="0" rtlCol="0" anchor="t"/>
          <a:lstStyle/>
          <a:p>
            <a:pPr marL="0" indent="0" algn="l">
              <a:lnSpc>
                <a:spcPts val="2450"/>
              </a:lnSpc>
              <a:buNone/>
            </a:pPr>
            <a:r>
              <a:rPr lang="en-US" sz="1500" dirty="0">
                <a:solidFill>
                  <a:srgbClr val="2C2821"/>
                </a:solidFill>
                <a:latin typeface="Lora" pitchFamily="34" charset="0"/>
                <a:ea typeface="Lora" pitchFamily="34" charset="-122"/>
                <a:cs typeface="Lora" pitchFamily="34" charset="-120"/>
              </a:rPr>
              <a:t>New blocks are linked to the previous block, forming a chronological chain.</a:t>
            </a:r>
            <a:endParaRPr lang="en-US" sz="1500" dirty="0"/>
          </a:p>
        </p:txBody>
      </p:sp>
      <p:sp>
        <p:nvSpPr>
          <p:cNvPr id="16" name="Rectangle: Rounded Corners 15">
            <a:extLst>
              <a:ext uri="{FF2B5EF4-FFF2-40B4-BE49-F238E27FC236}">
                <a16:creationId xmlns:a16="http://schemas.microsoft.com/office/drawing/2014/main" id="{BEF69111-8D4C-71D7-C5C7-0020B2994333}"/>
              </a:ext>
            </a:extLst>
          </p:cNvPr>
          <p:cNvSpPr/>
          <p:nvPr/>
        </p:nvSpPr>
        <p:spPr>
          <a:xfrm>
            <a:off x="12726186" y="7569604"/>
            <a:ext cx="1809946" cy="6504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Benefits of Blockchain Technology</a:t>
            </a:r>
            <a:endParaRPr lang="en-US" sz="4450" dirty="0"/>
          </a:p>
        </p:txBody>
      </p:sp>
      <p:sp>
        <p:nvSpPr>
          <p:cNvPr id="4" name="Shape 1"/>
          <p:cNvSpPr/>
          <p:nvPr/>
        </p:nvSpPr>
        <p:spPr>
          <a:xfrm>
            <a:off x="6280190" y="3119676"/>
            <a:ext cx="510302" cy="510302"/>
          </a:xfrm>
          <a:prstGeom prst="roundRect">
            <a:avLst>
              <a:gd name="adj" fmla="val 6667"/>
            </a:avLst>
          </a:prstGeom>
          <a:solidFill>
            <a:srgbClr val="F0EDE6"/>
          </a:solidFill>
          <a:ln/>
        </p:spPr>
      </p:sp>
      <p:sp>
        <p:nvSpPr>
          <p:cNvPr id="5" name="Text 2"/>
          <p:cNvSpPr/>
          <p:nvPr/>
        </p:nvSpPr>
        <p:spPr>
          <a:xfrm>
            <a:off x="6462474" y="3204686"/>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6" name="Text 3"/>
          <p:cNvSpPr/>
          <p:nvPr/>
        </p:nvSpPr>
        <p:spPr>
          <a:xfrm>
            <a:off x="7017306"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Security</a:t>
            </a:r>
            <a:endParaRPr lang="en-US" sz="2200" dirty="0"/>
          </a:p>
        </p:txBody>
      </p:sp>
      <p:sp>
        <p:nvSpPr>
          <p:cNvPr id="7" name="Text 4"/>
          <p:cNvSpPr/>
          <p:nvPr/>
        </p:nvSpPr>
        <p:spPr>
          <a:xfrm>
            <a:off x="7017306"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decentralized and encrypted nature of blockchain provides robust security against fraud and tampering.</a:t>
            </a:r>
            <a:endParaRPr lang="en-US" sz="1750" dirty="0"/>
          </a:p>
        </p:txBody>
      </p:sp>
      <p:sp>
        <p:nvSpPr>
          <p:cNvPr id="8" name="Shape 5"/>
          <p:cNvSpPr/>
          <p:nvPr/>
        </p:nvSpPr>
        <p:spPr>
          <a:xfrm>
            <a:off x="10171867" y="3119676"/>
            <a:ext cx="510302" cy="510302"/>
          </a:xfrm>
          <a:prstGeom prst="roundRect">
            <a:avLst>
              <a:gd name="adj" fmla="val 6667"/>
            </a:avLst>
          </a:prstGeom>
          <a:solidFill>
            <a:srgbClr val="F0EDE6"/>
          </a:solidFill>
          <a:ln/>
        </p:spPr>
      </p:sp>
      <p:sp>
        <p:nvSpPr>
          <p:cNvPr id="9" name="Text 6"/>
          <p:cNvSpPr/>
          <p:nvPr/>
        </p:nvSpPr>
        <p:spPr>
          <a:xfrm>
            <a:off x="10343436" y="3204686"/>
            <a:ext cx="16704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0" name="Text 7"/>
          <p:cNvSpPr/>
          <p:nvPr/>
        </p:nvSpPr>
        <p:spPr>
          <a:xfrm>
            <a:off x="109089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Transparency</a:t>
            </a:r>
            <a:endParaRPr lang="en-US" sz="2200" dirty="0"/>
          </a:p>
        </p:txBody>
      </p:sp>
      <p:sp>
        <p:nvSpPr>
          <p:cNvPr id="11" name="Text 8"/>
          <p:cNvSpPr/>
          <p:nvPr/>
        </p:nvSpPr>
        <p:spPr>
          <a:xfrm>
            <a:off x="10908983" y="361009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All transactions are publicly viewable, fostering accountability and trust in the system.</a:t>
            </a:r>
            <a:endParaRPr lang="en-US" sz="1750" dirty="0"/>
          </a:p>
        </p:txBody>
      </p:sp>
      <p:sp>
        <p:nvSpPr>
          <p:cNvPr id="12" name="Shape 9"/>
          <p:cNvSpPr/>
          <p:nvPr/>
        </p:nvSpPr>
        <p:spPr>
          <a:xfrm>
            <a:off x="6280190" y="5906572"/>
            <a:ext cx="510302" cy="510302"/>
          </a:xfrm>
          <a:prstGeom prst="roundRect">
            <a:avLst>
              <a:gd name="adj" fmla="val 6667"/>
            </a:avLst>
          </a:prstGeom>
          <a:solidFill>
            <a:srgbClr val="F0EDE6"/>
          </a:solidFill>
          <a:ln/>
        </p:spPr>
      </p:sp>
      <p:sp>
        <p:nvSpPr>
          <p:cNvPr id="13" name="Text 10"/>
          <p:cNvSpPr/>
          <p:nvPr/>
        </p:nvSpPr>
        <p:spPr>
          <a:xfrm>
            <a:off x="6452473" y="5991582"/>
            <a:ext cx="16573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4" name="Text 11"/>
          <p:cNvSpPr/>
          <p:nvPr/>
        </p:nvSpPr>
        <p:spPr>
          <a:xfrm>
            <a:off x="7017306" y="59065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Efficiency</a:t>
            </a:r>
            <a:endParaRPr lang="en-US" sz="2200" dirty="0"/>
          </a:p>
        </p:txBody>
      </p:sp>
      <p:sp>
        <p:nvSpPr>
          <p:cNvPr id="15" name="Text 12"/>
          <p:cNvSpPr/>
          <p:nvPr/>
        </p:nvSpPr>
        <p:spPr>
          <a:xfrm>
            <a:off x="7017306" y="63969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Blockchain eliminates intermediaries, streamlining processes and reducing transaction costs.</a:t>
            </a:r>
            <a:endParaRPr lang="en-US" sz="1750" dirty="0"/>
          </a:p>
        </p:txBody>
      </p:sp>
      <p:sp>
        <p:nvSpPr>
          <p:cNvPr id="16" name="Rectangle: Rounded Corners 15">
            <a:extLst>
              <a:ext uri="{FF2B5EF4-FFF2-40B4-BE49-F238E27FC236}">
                <a16:creationId xmlns:a16="http://schemas.microsoft.com/office/drawing/2014/main" id="{E1C8E13D-580E-DC6E-BBCB-9C65A591A284}"/>
              </a:ext>
            </a:extLst>
          </p:cNvPr>
          <p:cNvSpPr/>
          <p:nvPr/>
        </p:nvSpPr>
        <p:spPr>
          <a:xfrm>
            <a:off x="12726186" y="7569604"/>
            <a:ext cx="1809946" cy="6504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23053"/>
            <a:ext cx="6696551"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Applications of Blockchain</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Finance</a:t>
            </a:r>
            <a:endParaRPr lang="en-US" sz="2200" dirty="0"/>
          </a:p>
        </p:txBody>
      </p:sp>
      <p:sp>
        <p:nvSpPr>
          <p:cNvPr id="4" name="Text 2"/>
          <p:cNvSpPr/>
          <p:nvPr/>
        </p:nvSpPr>
        <p:spPr>
          <a:xfrm>
            <a:off x="1156692" y="4379952"/>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2C2821"/>
                </a:solidFill>
                <a:latin typeface="Lora" pitchFamily="34" charset="0"/>
                <a:ea typeface="Lora" pitchFamily="34" charset="-122"/>
                <a:cs typeface="Lora" pitchFamily="34" charset="-120"/>
              </a:rPr>
              <a:t>Cryptocurrencies</a:t>
            </a:r>
            <a:endParaRPr lang="en-US" sz="1750" dirty="0"/>
          </a:p>
        </p:txBody>
      </p:sp>
      <p:sp>
        <p:nvSpPr>
          <p:cNvPr id="5" name="Text 3"/>
          <p:cNvSpPr/>
          <p:nvPr/>
        </p:nvSpPr>
        <p:spPr>
          <a:xfrm>
            <a:off x="1156692" y="4822150"/>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2C2821"/>
                </a:solidFill>
                <a:latin typeface="Lora" pitchFamily="34" charset="0"/>
                <a:ea typeface="Lora" pitchFamily="34" charset="-122"/>
                <a:cs typeface="Lora" pitchFamily="34" charset="-120"/>
              </a:rPr>
              <a:t>Cross-border payments</a:t>
            </a:r>
            <a:endParaRPr lang="en-US" sz="1750" dirty="0"/>
          </a:p>
        </p:txBody>
      </p:sp>
      <p:sp>
        <p:nvSpPr>
          <p:cNvPr id="6" name="Text 4"/>
          <p:cNvSpPr/>
          <p:nvPr/>
        </p:nvSpPr>
        <p:spPr>
          <a:xfrm>
            <a:off x="1156692" y="5264348"/>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2C2821"/>
                </a:solidFill>
                <a:latin typeface="Lora" pitchFamily="34" charset="0"/>
                <a:ea typeface="Lora" pitchFamily="34" charset="-122"/>
                <a:cs typeface="Lora" pitchFamily="34" charset="-120"/>
              </a:rPr>
              <a:t>Digital identity</a:t>
            </a:r>
            <a:endParaRPr lang="en-US" sz="1750" dirty="0"/>
          </a:p>
        </p:txBody>
      </p:sp>
      <p:sp>
        <p:nvSpPr>
          <p:cNvPr id="7" name="Text 5"/>
          <p:cNvSpPr/>
          <p:nvPr/>
        </p:nvSpPr>
        <p:spPr>
          <a:xfrm>
            <a:off x="5332928" y="3798808"/>
            <a:ext cx="3403283"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Supply Chain Management</a:t>
            </a:r>
            <a:endParaRPr lang="en-US" sz="2200" dirty="0"/>
          </a:p>
        </p:txBody>
      </p:sp>
      <p:sp>
        <p:nvSpPr>
          <p:cNvPr id="8" name="Text 6"/>
          <p:cNvSpPr/>
          <p:nvPr/>
        </p:nvSpPr>
        <p:spPr>
          <a:xfrm>
            <a:off x="5695831" y="4379952"/>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2C2821"/>
                </a:solidFill>
                <a:latin typeface="Lora" pitchFamily="34" charset="0"/>
                <a:ea typeface="Lora" pitchFamily="34" charset="-122"/>
                <a:cs typeface="Lora" pitchFamily="34" charset="-120"/>
              </a:rPr>
              <a:t>Product traceability</a:t>
            </a:r>
            <a:endParaRPr lang="en-US" sz="1750" dirty="0"/>
          </a:p>
        </p:txBody>
      </p:sp>
      <p:sp>
        <p:nvSpPr>
          <p:cNvPr id="9" name="Text 7"/>
          <p:cNvSpPr/>
          <p:nvPr/>
        </p:nvSpPr>
        <p:spPr>
          <a:xfrm>
            <a:off x="5695831" y="4822150"/>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2C2821"/>
                </a:solidFill>
                <a:latin typeface="Lora" pitchFamily="34" charset="0"/>
                <a:ea typeface="Lora" pitchFamily="34" charset="-122"/>
                <a:cs typeface="Lora" pitchFamily="34" charset="-120"/>
              </a:rPr>
              <a:t>Inventory management</a:t>
            </a:r>
            <a:endParaRPr lang="en-US" sz="1750" dirty="0"/>
          </a:p>
        </p:txBody>
      </p:sp>
      <p:sp>
        <p:nvSpPr>
          <p:cNvPr id="10" name="Text 8"/>
          <p:cNvSpPr/>
          <p:nvPr/>
        </p:nvSpPr>
        <p:spPr>
          <a:xfrm>
            <a:off x="5695831" y="5264348"/>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2C2821"/>
                </a:solidFill>
                <a:latin typeface="Lora" pitchFamily="34" charset="0"/>
                <a:ea typeface="Lora" pitchFamily="34" charset="-122"/>
                <a:cs typeface="Lora" pitchFamily="34" charset="-120"/>
              </a:rPr>
              <a:t>Counterfeit prevention</a:t>
            </a:r>
            <a:endParaRPr lang="en-US" sz="1750" dirty="0"/>
          </a:p>
        </p:txBody>
      </p:sp>
      <p:sp>
        <p:nvSpPr>
          <p:cNvPr id="11" name="Text 9"/>
          <p:cNvSpPr/>
          <p:nvPr/>
        </p:nvSpPr>
        <p:spPr>
          <a:xfrm>
            <a:off x="9872067" y="37988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33E32"/>
                </a:solidFill>
                <a:latin typeface="Alice" pitchFamily="34" charset="0"/>
                <a:ea typeface="Alice" pitchFamily="34" charset="-122"/>
                <a:cs typeface="Alice" pitchFamily="34" charset="-120"/>
              </a:rPr>
              <a:t>Healthcare</a:t>
            </a:r>
            <a:endParaRPr lang="en-US" sz="2200" dirty="0"/>
          </a:p>
        </p:txBody>
      </p:sp>
      <p:sp>
        <p:nvSpPr>
          <p:cNvPr id="12" name="Text 10"/>
          <p:cNvSpPr/>
          <p:nvPr/>
        </p:nvSpPr>
        <p:spPr>
          <a:xfrm>
            <a:off x="10234970" y="4379952"/>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2C2821"/>
                </a:solidFill>
                <a:latin typeface="Lora" pitchFamily="34" charset="0"/>
                <a:ea typeface="Lora" pitchFamily="34" charset="-122"/>
                <a:cs typeface="Lora" pitchFamily="34" charset="-120"/>
              </a:rPr>
              <a:t>Secure medical records</a:t>
            </a:r>
            <a:endParaRPr lang="en-US" sz="1750" dirty="0"/>
          </a:p>
        </p:txBody>
      </p:sp>
      <p:sp>
        <p:nvSpPr>
          <p:cNvPr id="13" name="Text 11"/>
          <p:cNvSpPr/>
          <p:nvPr/>
        </p:nvSpPr>
        <p:spPr>
          <a:xfrm>
            <a:off x="10234970" y="4822150"/>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2C2821"/>
                </a:solidFill>
                <a:latin typeface="Lora" pitchFamily="34" charset="0"/>
                <a:ea typeface="Lora" pitchFamily="34" charset="-122"/>
                <a:cs typeface="Lora" pitchFamily="34" charset="-120"/>
              </a:rPr>
              <a:t>Drug traceability</a:t>
            </a:r>
            <a:endParaRPr lang="en-US" sz="1750" dirty="0"/>
          </a:p>
        </p:txBody>
      </p:sp>
      <p:sp>
        <p:nvSpPr>
          <p:cNvPr id="14" name="Text 12"/>
          <p:cNvSpPr/>
          <p:nvPr/>
        </p:nvSpPr>
        <p:spPr>
          <a:xfrm>
            <a:off x="10234970" y="5264348"/>
            <a:ext cx="3615214"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2C2821"/>
                </a:solidFill>
                <a:latin typeface="Lora" pitchFamily="34" charset="0"/>
                <a:ea typeface="Lora" pitchFamily="34" charset="-122"/>
                <a:cs typeface="Lora" pitchFamily="34" charset="-120"/>
              </a:rPr>
              <a:t>Clinical trials management</a:t>
            </a:r>
            <a:endParaRPr lang="en-US" sz="1750" dirty="0"/>
          </a:p>
        </p:txBody>
      </p:sp>
      <p:sp>
        <p:nvSpPr>
          <p:cNvPr id="15" name="Rectangle: Rounded Corners 14">
            <a:extLst>
              <a:ext uri="{FF2B5EF4-FFF2-40B4-BE49-F238E27FC236}">
                <a16:creationId xmlns:a16="http://schemas.microsoft.com/office/drawing/2014/main" id="{9FB9F786-D6AC-D5C9-B52B-5098F92F1432}"/>
              </a:ext>
            </a:extLst>
          </p:cNvPr>
          <p:cNvSpPr/>
          <p:nvPr/>
        </p:nvSpPr>
        <p:spPr>
          <a:xfrm>
            <a:off x="12726186" y="7569604"/>
            <a:ext cx="1809946" cy="6504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pic>
        <p:nvPicPr>
          <p:cNvPr id="3" name="Image 1" descr="preencoded.png"/>
          <p:cNvPicPr>
            <a:picLocks noChangeAspect="1"/>
          </p:cNvPicPr>
          <p:nvPr/>
        </p:nvPicPr>
        <p:blipFill>
          <a:blip r:embed="rId4"/>
          <a:stretch>
            <a:fillRect/>
          </a:stretch>
        </p:blipFill>
        <p:spPr>
          <a:xfrm>
            <a:off x="275511" y="2573298"/>
            <a:ext cx="4935260" cy="3084552"/>
          </a:xfrm>
          <a:prstGeom prst="rect">
            <a:avLst/>
          </a:prstGeom>
        </p:spPr>
      </p:pic>
      <p:sp>
        <p:nvSpPr>
          <p:cNvPr id="4" name="Text 0"/>
          <p:cNvSpPr/>
          <p:nvPr/>
        </p:nvSpPr>
        <p:spPr>
          <a:xfrm>
            <a:off x="62580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233E32"/>
                </a:solidFill>
                <a:latin typeface="Alice" pitchFamily="34" charset="0"/>
                <a:ea typeface="Alice" pitchFamily="34" charset="-122"/>
                <a:cs typeface="Alice" pitchFamily="34" charset="-120"/>
              </a:rPr>
              <a:t>Cryptocurrency and Blockchain</a:t>
            </a:r>
            <a:endParaRPr lang="en-US" sz="4300" dirty="0"/>
          </a:p>
        </p:txBody>
      </p:sp>
      <p:sp>
        <p:nvSpPr>
          <p:cNvPr id="5" name="Shape 1"/>
          <p:cNvSpPr/>
          <p:nvPr/>
        </p:nvSpPr>
        <p:spPr>
          <a:xfrm>
            <a:off x="6573441" y="2314932"/>
            <a:ext cx="30480" cy="5309949"/>
          </a:xfrm>
          <a:prstGeom prst="roundRect">
            <a:avLst>
              <a:gd name="adj" fmla="val 108513"/>
            </a:avLst>
          </a:prstGeom>
          <a:solidFill>
            <a:srgbClr val="D6D3CC"/>
          </a:solidFill>
          <a:ln/>
        </p:spPr>
      </p:sp>
      <p:sp>
        <p:nvSpPr>
          <p:cNvPr id="6" name="Shape 2"/>
          <p:cNvSpPr/>
          <p:nvPr/>
        </p:nvSpPr>
        <p:spPr>
          <a:xfrm>
            <a:off x="6806208" y="2795707"/>
            <a:ext cx="771644" cy="30480"/>
          </a:xfrm>
          <a:prstGeom prst="roundRect">
            <a:avLst>
              <a:gd name="adj" fmla="val 108513"/>
            </a:avLst>
          </a:prstGeom>
          <a:solidFill>
            <a:srgbClr val="D6D3CC"/>
          </a:solidFill>
          <a:ln/>
        </p:spPr>
      </p:sp>
      <p:sp>
        <p:nvSpPr>
          <p:cNvPr id="7" name="Shape 3"/>
          <p:cNvSpPr/>
          <p:nvPr/>
        </p:nvSpPr>
        <p:spPr>
          <a:xfrm>
            <a:off x="6340673" y="2562939"/>
            <a:ext cx="496014" cy="496014"/>
          </a:xfrm>
          <a:prstGeom prst="roundRect">
            <a:avLst>
              <a:gd name="adj" fmla="val 6668"/>
            </a:avLst>
          </a:prstGeom>
          <a:solidFill>
            <a:srgbClr val="F0EDE6"/>
          </a:solidFill>
          <a:ln/>
        </p:spPr>
      </p:sp>
      <p:sp>
        <p:nvSpPr>
          <p:cNvPr id="8" name="Text 4"/>
          <p:cNvSpPr/>
          <p:nvPr/>
        </p:nvSpPr>
        <p:spPr>
          <a:xfrm>
            <a:off x="6517838" y="2645569"/>
            <a:ext cx="141565" cy="330756"/>
          </a:xfrm>
          <a:prstGeom prst="rect">
            <a:avLst/>
          </a:prstGeom>
          <a:noFill/>
          <a:ln/>
        </p:spPr>
        <p:txBody>
          <a:bodyPr wrap="none" lIns="0" tIns="0" rIns="0" bIns="0" rtlCol="0" anchor="t"/>
          <a:lstStyle/>
          <a:p>
            <a:pPr marL="0" indent="0" algn="ctr">
              <a:lnSpc>
                <a:spcPts val="2600"/>
              </a:lnSpc>
              <a:buNone/>
            </a:pPr>
            <a:r>
              <a:rPr lang="en-US" sz="2600" dirty="0">
                <a:solidFill>
                  <a:srgbClr val="2C2821"/>
                </a:solidFill>
                <a:latin typeface="Alice" pitchFamily="34" charset="0"/>
                <a:ea typeface="Alice" pitchFamily="34" charset="-122"/>
                <a:cs typeface="Alice" pitchFamily="34" charset="-120"/>
              </a:rPr>
              <a:t>1</a:t>
            </a:r>
            <a:endParaRPr lang="en-US" sz="2600" dirty="0"/>
          </a:p>
        </p:txBody>
      </p:sp>
      <p:sp>
        <p:nvSpPr>
          <p:cNvPr id="9" name="Text 5"/>
          <p:cNvSpPr/>
          <p:nvPr/>
        </p:nvSpPr>
        <p:spPr>
          <a:xfrm>
            <a:off x="7801332" y="2535317"/>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2C2821"/>
                </a:solidFill>
                <a:latin typeface="Alice" pitchFamily="34" charset="0"/>
                <a:ea typeface="Alice" pitchFamily="34" charset="-122"/>
                <a:cs typeface="Alice" pitchFamily="34" charset="-120"/>
              </a:rPr>
              <a:t>Bitcoin</a:t>
            </a:r>
            <a:endParaRPr lang="en-US" sz="2150" dirty="0"/>
          </a:p>
        </p:txBody>
      </p:sp>
      <p:sp>
        <p:nvSpPr>
          <p:cNvPr id="10" name="Text 6"/>
          <p:cNvSpPr/>
          <p:nvPr/>
        </p:nvSpPr>
        <p:spPr>
          <a:xfrm>
            <a:off x="78013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C2821"/>
                </a:solidFill>
                <a:latin typeface="Lora" pitchFamily="34" charset="0"/>
                <a:ea typeface="Lora" pitchFamily="34" charset="-122"/>
                <a:cs typeface="Lora" pitchFamily="34" charset="-120"/>
              </a:rPr>
              <a:t>The first and most popular cryptocurrency, operating on a blockchain network.</a:t>
            </a:r>
            <a:endParaRPr lang="en-US" sz="1700" dirty="0"/>
          </a:p>
        </p:txBody>
      </p:sp>
      <p:sp>
        <p:nvSpPr>
          <p:cNvPr id="11" name="Shape 7"/>
          <p:cNvSpPr/>
          <p:nvPr/>
        </p:nvSpPr>
        <p:spPr>
          <a:xfrm>
            <a:off x="6806208" y="4639151"/>
            <a:ext cx="771644" cy="30480"/>
          </a:xfrm>
          <a:prstGeom prst="roundRect">
            <a:avLst>
              <a:gd name="adj" fmla="val 108513"/>
            </a:avLst>
          </a:prstGeom>
          <a:solidFill>
            <a:srgbClr val="D6D3CC"/>
          </a:solidFill>
          <a:ln/>
        </p:spPr>
      </p:sp>
      <p:sp>
        <p:nvSpPr>
          <p:cNvPr id="12" name="Shape 8"/>
          <p:cNvSpPr/>
          <p:nvPr/>
        </p:nvSpPr>
        <p:spPr>
          <a:xfrm>
            <a:off x="6340673" y="4406384"/>
            <a:ext cx="496014" cy="496014"/>
          </a:xfrm>
          <a:prstGeom prst="roundRect">
            <a:avLst>
              <a:gd name="adj" fmla="val 6668"/>
            </a:avLst>
          </a:prstGeom>
          <a:solidFill>
            <a:srgbClr val="F0EDE6"/>
          </a:solidFill>
          <a:ln/>
        </p:spPr>
      </p:sp>
      <p:sp>
        <p:nvSpPr>
          <p:cNvPr id="13" name="Text 9"/>
          <p:cNvSpPr/>
          <p:nvPr/>
        </p:nvSpPr>
        <p:spPr>
          <a:xfrm>
            <a:off x="6507480" y="4489013"/>
            <a:ext cx="162401" cy="330756"/>
          </a:xfrm>
          <a:prstGeom prst="rect">
            <a:avLst/>
          </a:prstGeom>
          <a:noFill/>
          <a:ln/>
        </p:spPr>
        <p:txBody>
          <a:bodyPr wrap="none" lIns="0" tIns="0" rIns="0" bIns="0" rtlCol="0" anchor="t"/>
          <a:lstStyle/>
          <a:p>
            <a:pPr marL="0" indent="0" algn="ctr">
              <a:lnSpc>
                <a:spcPts val="2600"/>
              </a:lnSpc>
              <a:buNone/>
            </a:pPr>
            <a:r>
              <a:rPr lang="en-US" sz="2600" dirty="0">
                <a:solidFill>
                  <a:srgbClr val="2C2821"/>
                </a:solidFill>
                <a:latin typeface="Alice" pitchFamily="34" charset="0"/>
                <a:ea typeface="Alice" pitchFamily="34" charset="-122"/>
                <a:cs typeface="Alice" pitchFamily="34" charset="-120"/>
              </a:rPr>
              <a:t>2</a:t>
            </a:r>
            <a:endParaRPr lang="en-US" sz="2600" dirty="0"/>
          </a:p>
        </p:txBody>
      </p:sp>
      <p:sp>
        <p:nvSpPr>
          <p:cNvPr id="14" name="Text 10"/>
          <p:cNvSpPr/>
          <p:nvPr/>
        </p:nvSpPr>
        <p:spPr>
          <a:xfrm>
            <a:off x="7801332" y="4378762"/>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2C2821"/>
                </a:solidFill>
                <a:latin typeface="Alice" pitchFamily="34" charset="0"/>
                <a:ea typeface="Alice" pitchFamily="34" charset="-122"/>
                <a:cs typeface="Alice" pitchFamily="34" charset="-120"/>
              </a:rPr>
              <a:t>Ethereum</a:t>
            </a:r>
            <a:endParaRPr lang="en-US" sz="2150" dirty="0"/>
          </a:p>
        </p:txBody>
      </p:sp>
      <p:sp>
        <p:nvSpPr>
          <p:cNvPr id="15" name="Text 11"/>
          <p:cNvSpPr/>
          <p:nvPr/>
        </p:nvSpPr>
        <p:spPr>
          <a:xfrm>
            <a:off x="78013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C2821"/>
                </a:solidFill>
                <a:latin typeface="Lora" pitchFamily="34" charset="0"/>
                <a:ea typeface="Lora" pitchFamily="34" charset="-122"/>
                <a:cs typeface="Lora" pitchFamily="34" charset="-120"/>
              </a:rPr>
              <a:t>A blockchain platform that supports smart contracts and decentralized applications.</a:t>
            </a:r>
            <a:endParaRPr lang="en-US" sz="1700" dirty="0"/>
          </a:p>
        </p:txBody>
      </p:sp>
      <p:sp>
        <p:nvSpPr>
          <p:cNvPr id="16" name="Shape 12"/>
          <p:cNvSpPr/>
          <p:nvPr/>
        </p:nvSpPr>
        <p:spPr>
          <a:xfrm>
            <a:off x="6806208" y="6482596"/>
            <a:ext cx="771644" cy="30480"/>
          </a:xfrm>
          <a:prstGeom prst="roundRect">
            <a:avLst>
              <a:gd name="adj" fmla="val 108513"/>
            </a:avLst>
          </a:prstGeom>
          <a:solidFill>
            <a:srgbClr val="D6D3CC"/>
          </a:solidFill>
          <a:ln/>
        </p:spPr>
      </p:sp>
      <p:sp>
        <p:nvSpPr>
          <p:cNvPr id="17" name="Shape 13"/>
          <p:cNvSpPr/>
          <p:nvPr/>
        </p:nvSpPr>
        <p:spPr>
          <a:xfrm>
            <a:off x="6340673" y="6249829"/>
            <a:ext cx="496014" cy="496014"/>
          </a:xfrm>
          <a:prstGeom prst="roundRect">
            <a:avLst>
              <a:gd name="adj" fmla="val 6668"/>
            </a:avLst>
          </a:prstGeom>
          <a:solidFill>
            <a:srgbClr val="F0EDE6"/>
          </a:solidFill>
          <a:ln/>
        </p:spPr>
      </p:sp>
      <p:sp>
        <p:nvSpPr>
          <p:cNvPr id="18" name="Text 14"/>
          <p:cNvSpPr/>
          <p:nvPr/>
        </p:nvSpPr>
        <p:spPr>
          <a:xfrm>
            <a:off x="6508075" y="6332458"/>
            <a:ext cx="161092" cy="330756"/>
          </a:xfrm>
          <a:prstGeom prst="rect">
            <a:avLst/>
          </a:prstGeom>
          <a:noFill/>
          <a:ln/>
        </p:spPr>
        <p:txBody>
          <a:bodyPr wrap="none" lIns="0" tIns="0" rIns="0" bIns="0" rtlCol="0" anchor="t"/>
          <a:lstStyle/>
          <a:p>
            <a:pPr marL="0" indent="0" algn="ctr">
              <a:lnSpc>
                <a:spcPts val="2600"/>
              </a:lnSpc>
              <a:buNone/>
            </a:pPr>
            <a:r>
              <a:rPr lang="en-US" sz="2600" dirty="0">
                <a:solidFill>
                  <a:srgbClr val="2C2821"/>
                </a:solidFill>
                <a:latin typeface="Alice" pitchFamily="34" charset="0"/>
                <a:ea typeface="Alice" pitchFamily="34" charset="-122"/>
                <a:cs typeface="Alice" pitchFamily="34" charset="-120"/>
              </a:rPr>
              <a:t>3</a:t>
            </a:r>
            <a:endParaRPr lang="en-US" sz="2600" dirty="0"/>
          </a:p>
        </p:txBody>
      </p:sp>
      <p:sp>
        <p:nvSpPr>
          <p:cNvPr id="19" name="Text 15"/>
          <p:cNvSpPr/>
          <p:nvPr/>
        </p:nvSpPr>
        <p:spPr>
          <a:xfrm>
            <a:off x="7801332" y="6222206"/>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2C2821"/>
                </a:solidFill>
                <a:latin typeface="Alice" pitchFamily="34" charset="0"/>
                <a:ea typeface="Alice" pitchFamily="34" charset="-122"/>
                <a:cs typeface="Alice" pitchFamily="34" charset="-120"/>
              </a:rPr>
              <a:t>Stablecoins</a:t>
            </a:r>
            <a:endParaRPr lang="en-US" sz="2150" dirty="0"/>
          </a:p>
        </p:txBody>
      </p:sp>
      <p:sp>
        <p:nvSpPr>
          <p:cNvPr id="20" name="Text 16"/>
          <p:cNvSpPr/>
          <p:nvPr/>
        </p:nvSpPr>
        <p:spPr>
          <a:xfrm>
            <a:off x="78013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2C2821"/>
                </a:solidFill>
                <a:latin typeface="Lora" pitchFamily="34" charset="0"/>
                <a:ea typeface="Lora" pitchFamily="34" charset="-122"/>
                <a:cs typeface="Lora" pitchFamily="34" charset="-120"/>
              </a:rPr>
              <a:t>Cryptocurrencies pegged to fiat currencies, offering price stability.</a:t>
            </a:r>
            <a:endParaRPr lang="en-US" sz="1700" dirty="0"/>
          </a:p>
        </p:txBody>
      </p:sp>
      <p:sp>
        <p:nvSpPr>
          <p:cNvPr id="22" name="Rectangle: Rounded Corners 21">
            <a:extLst>
              <a:ext uri="{FF2B5EF4-FFF2-40B4-BE49-F238E27FC236}">
                <a16:creationId xmlns:a16="http://schemas.microsoft.com/office/drawing/2014/main" id="{80421820-77F5-5BC6-8E09-82FCAAFE29BB}"/>
              </a:ext>
            </a:extLst>
          </p:cNvPr>
          <p:cNvSpPr/>
          <p:nvPr/>
        </p:nvSpPr>
        <p:spPr>
          <a:xfrm>
            <a:off x="12726186" y="7569604"/>
            <a:ext cx="1809946" cy="6504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172"/>
          </a:xfrm>
          <a:prstGeom prst="rect">
            <a:avLst/>
          </a:prstGeom>
        </p:spPr>
      </p:pic>
      <p:sp>
        <p:nvSpPr>
          <p:cNvPr id="3" name="Text 0"/>
          <p:cNvSpPr/>
          <p:nvPr/>
        </p:nvSpPr>
        <p:spPr>
          <a:xfrm>
            <a:off x="6246495" y="597218"/>
            <a:ext cx="5429369" cy="678656"/>
          </a:xfrm>
          <a:prstGeom prst="rect">
            <a:avLst/>
          </a:prstGeom>
          <a:noFill/>
          <a:ln/>
        </p:spPr>
        <p:txBody>
          <a:bodyPr wrap="none" lIns="0" tIns="0" rIns="0" bIns="0" rtlCol="0" anchor="t"/>
          <a:lstStyle/>
          <a:p>
            <a:pPr marL="0" indent="0">
              <a:lnSpc>
                <a:spcPts val="5300"/>
              </a:lnSpc>
              <a:buNone/>
            </a:pPr>
            <a:r>
              <a:rPr lang="en-US" sz="4250" dirty="0">
                <a:solidFill>
                  <a:srgbClr val="233E32"/>
                </a:solidFill>
                <a:latin typeface="Alice" pitchFamily="34" charset="0"/>
                <a:ea typeface="Alice" pitchFamily="34" charset="-122"/>
                <a:cs typeface="Alice" pitchFamily="34" charset="-120"/>
              </a:rPr>
              <a:t>Blockchain in Finance</a:t>
            </a:r>
            <a:endParaRPr lang="en-US" sz="4250" dirty="0"/>
          </a:p>
        </p:txBody>
      </p:sp>
      <p:pic>
        <p:nvPicPr>
          <p:cNvPr id="4" name="Image 1" descr="preencoded.png"/>
          <p:cNvPicPr>
            <a:picLocks noChangeAspect="1"/>
          </p:cNvPicPr>
          <p:nvPr/>
        </p:nvPicPr>
        <p:blipFill>
          <a:blip r:embed="rId4"/>
          <a:stretch>
            <a:fillRect/>
          </a:stretch>
        </p:blipFill>
        <p:spPr>
          <a:xfrm>
            <a:off x="6246495" y="1601629"/>
            <a:ext cx="542925" cy="542925"/>
          </a:xfrm>
          <a:prstGeom prst="rect">
            <a:avLst/>
          </a:prstGeom>
        </p:spPr>
      </p:pic>
      <p:sp>
        <p:nvSpPr>
          <p:cNvPr id="5" name="Text 1"/>
          <p:cNvSpPr/>
          <p:nvPr/>
        </p:nvSpPr>
        <p:spPr>
          <a:xfrm>
            <a:off x="6246495" y="2361724"/>
            <a:ext cx="2714625" cy="339328"/>
          </a:xfrm>
          <a:prstGeom prst="rect">
            <a:avLst/>
          </a:prstGeom>
          <a:noFill/>
          <a:ln/>
        </p:spPr>
        <p:txBody>
          <a:bodyPr wrap="none" lIns="0" tIns="0" rIns="0" bIns="0" rtlCol="0" anchor="t"/>
          <a:lstStyle/>
          <a:p>
            <a:pPr marL="0" indent="0" algn="l">
              <a:lnSpc>
                <a:spcPts val="2650"/>
              </a:lnSpc>
              <a:buNone/>
            </a:pPr>
            <a:r>
              <a:rPr lang="en-US" sz="2100" dirty="0">
                <a:solidFill>
                  <a:srgbClr val="2C2821"/>
                </a:solidFill>
                <a:latin typeface="Alice" pitchFamily="34" charset="0"/>
                <a:ea typeface="Alice" pitchFamily="34" charset="-122"/>
                <a:cs typeface="Alice" pitchFamily="34" charset="-120"/>
              </a:rPr>
              <a:t>Faster Payments</a:t>
            </a:r>
            <a:endParaRPr lang="en-US" sz="2100" dirty="0"/>
          </a:p>
        </p:txBody>
      </p:sp>
      <p:sp>
        <p:nvSpPr>
          <p:cNvPr id="6" name="Text 2"/>
          <p:cNvSpPr/>
          <p:nvPr/>
        </p:nvSpPr>
        <p:spPr>
          <a:xfrm>
            <a:off x="6246495" y="2831306"/>
            <a:ext cx="7623810" cy="347424"/>
          </a:xfrm>
          <a:prstGeom prst="rect">
            <a:avLst/>
          </a:prstGeom>
          <a:noFill/>
          <a:ln/>
        </p:spPr>
        <p:txBody>
          <a:bodyPr wrap="none" lIns="0" tIns="0" rIns="0" bIns="0" rtlCol="0" anchor="t"/>
          <a:lstStyle/>
          <a:p>
            <a:pPr marL="0" indent="0" algn="l">
              <a:lnSpc>
                <a:spcPts val="2700"/>
              </a:lnSpc>
              <a:buNone/>
            </a:pPr>
            <a:r>
              <a:rPr lang="en-US" sz="1700" dirty="0">
                <a:solidFill>
                  <a:srgbClr val="2C2821"/>
                </a:solidFill>
                <a:latin typeface="Lora" pitchFamily="34" charset="0"/>
                <a:ea typeface="Lora" pitchFamily="34" charset="-122"/>
                <a:cs typeface="Lora" pitchFamily="34" charset="-120"/>
              </a:rPr>
              <a:t>Blockchain enables instant and low-cost cross-border transactions.</a:t>
            </a:r>
            <a:endParaRPr lang="en-US" sz="1700" dirty="0"/>
          </a:p>
        </p:txBody>
      </p:sp>
      <p:pic>
        <p:nvPicPr>
          <p:cNvPr id="7" name="Image 2" descr="preencoded.png"/>
          <p:cNvPicPr>
            <a:picLocks noChangeAspect="1"/>
          </p:cNvPicPr>
          <p:nvPr/>
        </p:nvPicPr>
        <p:blipFill>
          <a:blip r:embed="rId5"/>
          <a:stretch>
            <a:fillRect/>
          </a:stretch>
        </p:blipFill>
        <p:spPr>
          <a:xfrm>
            <a:off x="6246495" y="3830241"/>
            <a:ext cx="542925" cy="542925"/>
          </a:xfrm>
          <a:prstGeom prst="rect">
            <a:avLst/>
          </a:prstGeom>
        </p:spPr>
      </p:pic>
      <p:sp>
        <p:nvSpPr>
          <p:cNvPr id="8" name="Text 3"/>
          <p:cNvSpPr/>
          <p:nvPr/>
        </p:nvSpPr>
        <p:spPr>
          <a:xfrm>
            <a:off x="6246495" y="4590336"/>
            <a:ext cx="2714625" cy="339328"/>
          </a:xfrm>
          <a:prstGeom prst="rect">
            <a:avLst/>
          </a:prstGeom>
          <a:noFill/>
          <a:ln/>
        </p:spPr>
        <p:txBody>
          <a:bodyPr wrap="none" lIns="0" tIns="0" rIns="0" bIns="0" rtlCol="0" anchor="t"/>
          <a:lstStyle/>
          <a:p>
            <a:pPr marL="0" indent="0" algn="l">
              <a:lnSpc>
                <a:spcPts val="2650"/>
              </a:lnSpc>
              <a:buNone/>
            </a:pPr>
            <a:r>
              <a:rPr lang="en-US" sz="2100" dirty="0">
                <a:solidFill>
                  <a:srgbClr val="2C2821"/>
                </a:solidFill>
                <a:latin typeface="Alice" pitchFamily="34" charset="0"/>
                <a:ea typeface="Alice" pitchFamily="34" charset="-122"/>
                <a:cs typeface="Alice" pitchFamily="34" charset="-120"/>
              </a:rPr>
              <a:t>Increased Security</a:t>
            </a:r>
            <a:endParaRPr lang="en-US" sz="2100" dirty="0"/>
          </a:p>
        </p:txBody>
      </p:sp>
      <p:sp>
        <p:nvSpPr>
          <p:cNvPr id="9" name="Text 4"/>
          <p:cNvSpPr/>
          <p:nvPr/>
        </p:nvSpPr>
        <p:spPr>
          <a:xfrm>
            <a:off x="6246495" y="5059918"/>
            <a:ext cx="7623810" cy="347424"/>
          </a:xfrm>
          <a:prstGeom prst="rect">
            <a:avLst/>
          </a:prstGeom>
          <a:noFill/>
          <a:ln/>
        </p:spPr>
        <p:txBody>
          <a:bodyPr wrap="none" lIns="0" tIns="0" rIns="0" bIns="0" rtlCol="0" anchor="t"/>
          <a:lstStyle/>
          <a:p>
            <a:pPr marL="0" indent="0" algn="l">
              <a:lnSpc>
                <a:spcPts val="2700"/>
              </a:lnSpc>
              <a:buNone/>
            </a:pPr>
            <a:r>
              <a:rPr lang="en-US" sz="1700" dirty="0">
                <a:solidFill>
                  <a:srgbClr val="2C2821"/>
                </a:solidFill>
                <a:latin typeface="Lora" pitchFamily="34" charset="0"/>
                <a:ea typeface="Lora" pitchFamily="34" charset="-122"/>
                <a:cs typeface="Lora" pitchFamily="34" charset="-120"/>
              </a:rPr>
              <a:t>Blockchain's cryptographic security reduces fraud and minimizes risk.</a:t>
            </a:r>
            <a:endParaRPr lang="en-US" sz="1700" dirty="0"/>
          </a:p>
        </p:txBody>
      </p:sp>
      <p:pic>
        <p:nvPicPr>
          <p:cNvPr id="10" name="Image 3" descr="preencoded.png"/>
          <p:cNvPicPr>
            <a:picLocks noChangeAspect="1"/>
          </p:cNvPicPr>
          <p:nvPr/>
        </p:nvPicPr>
        <p:blipFill>
          <a:blip r:embed="rId6"/>
          <a:stretch>
            <a:fillRect/>
          </a:stretch>
        </p:blipFill>
        <p:spPr>
          <a:xfrm>
            <a:off x="6246495" y="6058853"/>
            <a:ext cx="542925" cy="542925"/>
          </a:xfrm>
          <a:prstGeom prst="rect">
            <a:avLst/>
          </a:prstGeom>
        </p:spPr>
      </p:pic>
      <p:sp>
        <p:nvSpPr>
          <p:cNvPr id="11" name="Text 5"/>
          <p:cNvSpPr/>
          <p:nvPr/>
        </p:nvSpPr>
        <p:spPr>
          <a:xfrm>
            <a:off x="6246495" y="6818947"/>
            <a:ext cx="2714625" cy="339328"/>
          </a:xfrm>
          <a:prstGeom prst="rect">
            <a:avLst/>
          </a:prstGeom>
          <a:noFill/>
          <a:ln/>
        </p:spPr>
        <p:txBody>
          <a:bodyPr wrap="none" lIns="0" tIns="0" rIns="0" bIns="0" rtlCol="0" anchor="t"/>
          <a:lstStyle/>
          <a:p>
            <a:pPr marL="0" indent="0" algn="l">
              <a:lnSpc>
                <a:spcPts val="2650"/>
              </a:lnSpc>
              <a:buNone/>
            </a:pPr>
            <a:r>
              <a:rPr lang="en-US" sz="2100" dirty="0">
                <a:solidFill>
                  <a:srgbClr val="2C2821"/>
                </a:solidFill>
                <a:latin typeface="Alice" pitchFamily="34" charset="0"/>
                <a:ea typeface="Alice" pitchFamily="34" charset="-122"/>
                <a:cs typeface="Alice" pitchFamily="34" charset="-120"/>
              </a:rPr>
              <a:t>Enhanced Trust</a:t>
            </a:r>
            <a:endParaRPr lang="en-US" sz="2100" dirty="0"/>
          </a:p>
        </p:txBody>
      </p:sp>
      <p:sp>
        <p:nvSpPr>
          <p:cNvPr id="12" name="Text 6"/>
          <p:cNvSpPr/>
          <p:nvPr/>
        </p:nvSpPr>
        <p:spPr>
          <a:xfrm>
            <a:off x="6246495" y="7288530"/>
            <a:ext cx="7623810" cy="347424"/>
          </a:xfrm>
          <a:prstGeom prst="rect">
            <a:avLst/>
          </a:prstGeom>
          <a:noFill/>
          <a:ln/>
        </p:spPr>
        <p:txBody>
          <a:bodyPr wrap="none" lIns="0" tIns="0" rIns="0" bIns="0" rtlCol="0" anchor="t"/>
          <a:lstStyle/>
          <a:p>
            <a:pPr marL="0" indent="0" algn="l">
              <a:lnSpc>
                <a:spcPts val="2700"/>
              </a:lnSpc>
              <a:buNone/>
            </a:pPr>
            <a:r>
              <a:rPr lang="en-US" sz="1700" dirty="0">
                <a:solidFill>
                  <a:srgbClr val="2C2821"/>
                </a:solidFill>
                <a:latin typeface="Lora" pitchFamily="34" charset="0"/>
                <a:ea typeface="Lora" pitchFamily="34" charset="-122"/>
                <a:cs typeface="Lora" pitchFamily="34" charset="-120"/>
              </a:rPr>
              <a:t>Transparency and immutability promote trust in financial transactions.</a:t>
            </a:r>
            <a:endParaRPr lang="en-US" sz="1700" dirty="0"/>
          </a:p>
        </p:txBody>
      </p:sp>
      <p:sp>
        <p:nvSpPr>
          <p:cNvPr id="13" name="Rectangle: Rounded Corners 12">
            <a:extLst>
              <a:ext uri="{FF2B5EF4-FFF2-40B4-BE49-F238E27FC236}">
                <a16:creationId xmlns:a16="http://schemas.microsoft.com/office/drawing/2014/main" id="{40FAC431-0056-6021-240F-5E32C78C9BE1}"/>
              </a:ext>
            </a:extLst>
          </p:cNvPr>
          <p:cNvSpPr/>
          <p:nvPr/>
        </p:nvSpPr>
        <p:spPr>
          <a:xfrm>
            <a:off x="12726186" y="7569604"/>
            <a:ext cx="1809946" cy="6504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8326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Blockchain in Supply Chain Management</a:t>
            </a:r>
            <a:endParaRPr lang="en-US" sz="4450" dirty="0"/>
          </a:p>
        </p:txBody>
      </p:sp>
      <p:sp>
        <p:nvSpPr>
          <p:cNvPr id="4" name="Shape 1"/>
          <p:cNvSpPr/>
          <p:nvPr/>
        </p:nvSpPr>
        <p:spPr>
          <a:xfrm>
            <a:off x="6280190" y="3140988"/>
            <a:ext cx="7556421" cy="3705225"/>
          </a:xfrm>
          <a:prstGeom prst="roundRect">
            <a:avLst>
              <a:gd name="adj" fmla="val 918"/>
            </a:avLst>
          </a:prstGeom>
          <a:noFill/>
          <a:ln w="7620">
            <a:solidFill>
              <a:srgbClr val="000000">
                <a:alpha val="8000"/>
              </a:srgbClr>
            </a:solidFill>
            <a:prstDash val="solid"/>
          </a:ln>
        </p:spPr>
      </p:sp>
      <p:sp>
        <p:nvSpPr>
          <p:cNvPr id="5" name="Shape 2"/>
          <p:cNvSpPr/>
          <p:nvPr/>
        </p:nvSpPr>
        <p:spPr>
          <a:xfrm>
            <a:off x="6287810" y="3148608"/>
            <a:ext cx="7541181" cy="650319"/>
          </a:xfrm>
          <a:prstGeom prst="rect">
            <a:avLst/>
          </a:prstGeom>
          <a:solidFill>
            <a:srgbClr val="FFFFFF">
              <a:alpha val="4000"/>
            </a:srgbClr>
          </a:solidFill>
          <a:ln/>
        </p:spPr>
      </p:sp>
      <p:sp>
        <p:nvSpPr>
          <p:cNvPr id="6" name="Text 3"/>
          <p:cNvSpPr/>
          <p:nvPr/>
        </p:nvSpPr>
        <p:spPr>
          <a:xfrm>
            <a:off x="6514624" y="329231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Benefits</a:t>
            </a:r>
            <a:endParaRPr lang="en-US" sz="1750" dirty="0"/>
          </a:p>
        </p:txBody>
      </p:sp>
      <p:sp>
        <p:nvSpPr>
          <p:cNvPr id="7" name="Text 4"/>
          <p:cNvSpPr/>
          <p:nvPr/>
        </p:nvSpPr>
        <p:spPr>
          <a:xfrm>
            <a:off x="10289024" y="329231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Example</a:t>
            </a:r>
            <a:endParaRPr lang="en-US" sz="1750" dirty="0"/>
          </a:p>
        </p:txBody>
      </p:sp>
      <p:sp>
        <p:nvSpPr>
          <p:cNvPr id="8" name="Shape 5"/>
          <p:cNvSpPr/>
          <p:nvPr/>
        </p:nvSpPr>
        <p:spPr>
          <a:xfrm>
            <a:off x="6287810" y="3798927"/>
            <a:ext cx="7541181" cy="1013222"/>
          </a:xfrm>
          <a:prstGeom prst="rect">
            <a:avLst/>
          </a:prstGeom>
          <a:solidFill>
            <a:srgbClr val="000000">
              <a:alpha val="4000"/>
            </a:srgbClr>
          </a:solidFill>
          <a:ln/>
        </p:spPr>
      </p:sp>
      <p:sp>
        <p:nvSpPr>
          <p:cNvPr id="9" name="Text 6"/>
          <p:cNvSpPr/>
          <p:nvPr/>
        </p:nvSpPr>
        <p:spPr>
          <a:xfrm>
            <a:off x="6514624" y="3942636"/>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Improved Traceability</a:t>
            </a:r>
            <a:endParaRPr lang="en-US" sz="1750" dirty="0"/>
          </a:p>
        </p:txBody>
      </p:sp>
      <p:sp>
        <p:nvSpPr>
          <p:cNvPr id="10" name="Text 7"/>
          <p:cNvSpPr/>
          <p:nvPr/>
        </p:nvSpPr>
        <p:spPr>
          <a:xfrm>
            <a:off x="10289024" y="3942636"/>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Tracking the origin and journey of products</a:t>
            </a:r>
            <a:endParaRPr lang="en-US" sz="1750" dirty="0"/>
          </a:p>
        </p:txBody>
      </p:sp>
      <p:sp>
        <p:nvSpPr>
          <p:cNvPr id="11" name="Shape 8"/>
          <p:cNvSpPr/>
          <p:nvPr/>
        </p:nvSpPr>
        <p:spPr>
          <a:xfrm>
            <a:off x="6287810" y="4812149"/>
            <a:ext cx="7541181" cy="1013222"/>
          </a:xfrm>
          <a:prstGeom prst="rect">
            <a:avLst/>
          </a:prstGeom>
          <a:solidFill>
            <a:srgbClr val="FFFFFF">
              <a:alpha val="4000"/>
            </a:srgbClr>
          </a:solidFill>
          <a:ln/>
        </p:spPr>
      </p:sp>
      <p:sp>
        <p:nvSpPr>
          <p:cNvPr id="12" name="Text 9"/>
          <p:cNvSpPr/>
          <p:nvPr/>
        </p:nvSpPr>
        <p:spPr>
          <a:xfrm>
            <a:off x="6514624" y="495585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Enhanced Transparency</a:t>
            </a:r>
            <a:endParaRPr lang="en-US" sz="1750" dirty="0"/>
          </a:p>
        </p:txBody>
      </p:sp>
      <p:sp>
        <p:nvSpPr>
          <p:cNvPr id="13" name="Text 10"/>
          <p:cNvSpPr/>
          <p:nvPr/>
        </p:nvSpPr>
        <p:spPr>
          <a:xfrm>
            <a:off x="10289024" y="4955858"/>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Sharing information securely among stakeholders</a:t>
            </a:r>
            <a:endParaRPr lang="en-US" sz="1750" dirty="0"/>
          </a:p>
        </p:txBody>
      </p:sp>
      <p:sp>
        <p:nvSpPr>
          <p:cNvPr id="14" name="Shape 11"/>
          <p:cNvSpPr/>
          <p:nvPr/>
        </p:nvSpPr>
        <p:spPr>
          <a:xfrm>
            <a:off x="6287810" y="5825371"/>
            <a:ext cx="7541181" cy="1013222"/>
          </a:xfrm>
          <a:prstGeom prst="rect">
            <a:avLst/>
          </a:prstGeom>
          <a:solidFill>
            <a:srgbClr val="000000">
              <a:alpha val="4000"/>
            </a:srgbClr>
          </a:solidFill>
          <a:ln/>
        </p:spPr>
      </p:sp>
      <p:sp>
        <p:nvSpPr>
          <p:cNvPr id="15" name="Text 12"/>
          <p:cNvSpPr/>
          <p:nvPr/>
        </p:nvSpPr>
        <p:spPr>
          <a:xfrm>
            <a:off x="6514624" y="596907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Reduced Counterfeiting</a:t>
            </a:r>
            <a:endParaRPr lang="en-US" sz="1750" dirty="0"/>
          </a:p>
        </p:txBody>
      </p:sp>
      <p:sp>
        <p:nvSpPr>
          <p:cNvPr id="16" name="Text 13"/>
          <p:cNvSpPr/>
          <p:nvPr/>
        </p:nvSpPr>
        <p:spPr>
          <a:xfrm>
            <a:off x="10289024" y="5969079"/>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Authenticating products and verifying their authenticity</a:t>
            </a:r>
            <a:endParaRPr lang="en-US" sz="1750" dirty="0"/>
          </a:p>
        </p:txBody>
      </p:sp>
      <p:sp>
        <p:nvSpPr>
          <p:cNvPr id="17" name="Rectangle: Rounded Corners 16">
            <a:extLst>
              <a:ext uri="{FF2B5EF4-FFF2-40B4-BE49-F238E27FC236}">
                <a16:creationId xmlns:a16="http://schemas.microsoft.com/office/drawing/2014/main" id="{37FCC895-3DB0-83A0-BF46-1054677B5CD0}"/>
              </a:ext>
            </a:extLst>
          </p:cNvPr>
          <p:cNvSpPr/>
          <p:nvPr/>
        </p:nvSpPr>
        <p:spPr>
          <a:xfrm>
            <a:off x="12726186" y="7569604"/>
            <a:ext cx="1809946" cy="6504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8825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Challenges and Limitations of Blockchain</a:t>
            </a:r>
            <a:endParaRPr lang="en-US" sz="4450" dirty="0"/>
          </a:p>
        </p:txBody>
      </p:sp>
      <p:sp>
        <p:nvSpPr>
          <p:cNvPr id="4" name="Shape 1"/>
          <p:cNvSpPr/>
          <p:nvPr/>
        </p:nvSpPr>
        <p:spPr>
          <a:xfrm>
            <a:off x="6280190" y="3301127"/>
            <a:ext cx="510302" cy="510302"/>
          </a:xfrm>
          <a:prstGeom prst="roundRect">
            <a:avLst>
              <a:gd name="adj" fmla="val 6667"/>
            </a:avLst>
          </a:prstGeom>
          <a:solidFill>
            <a:srgbClr val="F0EDE6"/>
          </a:solidFill>
          <a:ln/>
        </p:spPr>
      </p:sp>
      <p:sp>
        <p:nvSpPr>
          <p:cNvPr id="5" name="Text 2"/>
          <p:cNvSpPr/>
          <p:nvPr/>
        </p:nvSpPr>
        <p:spPr>
          <a:xfrm>
            <a:off x="6462474" y="3386138"/>
            <a:ext cx="145613"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6" name="Text 3"/>
          <p:cNvSpPr/>
          <p:nvPr/>
        </p:nvSpPr>
        <p:spPr>
          <a:xfrm>
            <a:off x="7017306"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Scalability</a:t>
            </a:r>
            <a:endParaRPr lang="en-US" sz="2200" dirty="0"/>
          </a:p>
        </p:txBody>
      </p:sp>
      <p:sp>
        <p:nvSpPr>
          <p:cNvPr id="7" name="Text 4"/>
          <p:cNvSpPr/>
          <p:nvPr/>
        </p:nvSpPr>
        <p:spPr>
          <a:xfrm>
            <a:off x="7017306" y="379154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Handling a large volume of transactions can be challenging for some blockchains.</a:t>
            </a:r>
            <a:endParaRPr lang="en-US" sz="1750" dirty="0"/>
          </a:p>
        </p:txBody>
      </p:sp>
      <p:sp>
        <p:nvSpPr>
          <p:cNvPr id="8" name="Shape 5"/>
          <p:cNvSpPr/>
          <p:nvPr/>
        </p:nvSpPr>
        <p:spPr>
          <a:xfrm>
            <a:off x="10171867" y="3301127"/>
            <a:ext cx="510302" cy="510302"/>
          </a:xfrm>
          <a:prstGeom prst="roundRect">
            <a:avLst>
              <a:gd name="adj" fmla="val 6667"/>
            </a:avLst>
          </a:prstGeom>
          <a:solidFill>
            <a:srgbClr val="F0EDE6"/>
          </a:solidFill>
          <a:ln/>
        </p:spPr>
      </p:sp>
      <p:sp>
        <p:nvSpPr>
          <p:cNvPr id="9" name="Text 6"/>
          <p:cNvSpPr/>
          <p:nvPr/>
        </p:nvSpPr>
        <p:spPr>
          <a:xfrm>
            <a:off x="10343436" y="3386138"/>
            <a:ext cx="16704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0" name="Text 7"/>
          <p:cNvSpPr/>
          <p:nvPr/>
        </p:nvSpPr>
        <p:spPr>
          <a:xfrm>
            <a:off x="10908983" y="330112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Regulation</a:t>
            </a:r>
            <a:endParaRPr lang="en-US" sz="2200" dirty="0"/>
          </a:p>
        </p:txBody>
      </p:sp>
      <p:sp>
        <p:nvSpPr>
          <p:cNvPr id="11" name="Text 8"/>
          <p:cNvSpPr/>
          <p:nvPr/>
        </p:nvSpPr>
        <p:spPr>
          <a:xfrm>
            <a:off x="10908983" y="3791545"/>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lack of clear regulations creates uncertainties and hinders wider adoption.</a:t>
            </a:r>
            <a:endParaRPr lang="en-US" sz="1750" dirty="0"/>
          </a:p>
        </p:txBody>
      </p:sp>
      <p:sp>
        <p:nvSpPr>
          <p:cNvPr id="12" name="Shape 9"/>
          <p:cNvSpPr/>
          <p:nvPr/>
        </p:nvSpPr>
        <p:spPr>
          <a:xfrm>
            <a:off x="6280190" y="5725120"/>
            <a:ext cx="510302" cy="510302"/>
          </a:xfrm>
          <a:prstGeom prst="roundRect">
            <a:avLst>
              <a:gd name="adj" fmla="val 6667"/>
            </a:avLst>
          </a:prstGeom>
          <a:solidFill>
            <a:srgbClr val="F0EDE6"/>
          </a:solidFill>
          <a:ln/>
        </p:spPr>
      </p:sp>
      <p:sp>
        <p:nvSpPr>
          <p:cNvPr id="13" name="Text 10"/>
          <p:cNvSpPr/>
          <p:nvPr/>
        </p:nvSpPr>
        <p:spPr>
          <a:xfrm>
            <a:off x="6452473" y="5810131"/>
            <a:ext cx="165735" cy="34028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4" name="Text 11"/>
          <p:cNvSpPr/>
          <p:nvPr/>
        </p:nvSpPr>
        <p:spPr>
          <a:xfrm>
            <a:off x="7017306" y="57251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Energy Consumption</a:t>
            </a:r>
            <a:endParaRPr lang="en-US" sz="2200" dirty="0"/>
          </a:p>
        </p:txBody>
      </p:sp>
      <p:sp>
        <p:nvSpPr>
          <p:cNvPr id="15" name="Text 12"/>
          <p:cNvSpPr/>
          <p:nvPr/>
        </p:nvSpPr>
        <p:spPr>
          <a:xfrm>
            <a:off x="7017306" y="6215539"/>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Some blockchains require significant energy to operate, raising environmental concerns.</a:t>
            </a:r>
            <a:endParaRPr lang="en-US" sz="1750" dirty="0"/>
          </a:p>
        </p:txBody>
      </p:sp>
      <p:sp>
        <p:nvSpPr>
          <p:cNvPr id="17" name="Rectangle: Rounded Corners 16">
            <a:extLst>
              <a:ext uri="{FF2B5EF4-FFF2-40B4-BE49-F238E27FC236}">
                <a16:creationId xmlns:a16="http://schemas.microsoft.com/office/drawing/2014/main" id="{9598C43D-D4C1-248F-9D75-53CE4841058D}"/>
              </a:ext>
            </a:extLst>
          </p:cNvPr>
          <p:cNvSpPr/>
          <p:nvPr/>
        </p:nvSpPr>
        <p:spPr>
          <a:xfrm>
            <a:off x="12726186" y="7569604"/>
            <a:ext cx="1809946" cy="65044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478</Words>
  <Application>Microsoft Office PowerPoint</Application>
  <PresentationFormat>Custom</PresentationFormat>
  <Paragraphs>89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Lora</vt:lpstr>
      <vt:lpstr>Alice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MULA VARDHAN GOUD</cp:lastModifiedBy>
  <cp:revision>2</cp:revision>
  <dcterms:created xsi:type="dcterms:W3CDTF">2024-10-19T07:00:26Z</dcterms:created>
  <dcterms:modified xsi:type="dcterms:W3CDTF">2024-10-19T07:02:32Z</dcterms:modified>
</cp:coreProperties>
</file>